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5113000" cy="21374100"/>
  <p:notesSz cx="6800850" cy="9932988"/>
  <p:embeddedFontLst>
    <p:embeddedFont>
      <p:font typeface="Rounded M+ Bold" panose="020B0600070205080204" charset="-128"/>
      <p:regular r:id="rId3"/>
    </p:embeddedFont>
    <p:embeddedFont>
      <p:font typeface="おつとめフォント" panose="020B0600070205080204" charset="-128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2" d="100"/>
          <a:sy n="72" d="100"/>
        </p:scale>
        <p:origin x="-244" y="-73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19A5C">
                <a:alpha val="100000"/>
              </a:srgbClr>
            </a:gs>
            <a:gs pos="100000">
              <a:srgbClr val="F9DB6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46379" y="10722654"/>
            <a:ext cx="15647327" cy="11235888"/>
            <a:chOff x="114384" y="608304"/>
            <a:chExt cx="4653280" cy="3465569"/>
          </a:xfrm>
        </p:grpSpPr>
        <p:sp>
          <p:nvSpPr>
            <p:cNvPr id="3" name="Freeform 3"/>
            <p:cNvSpPr/>
            <p:nvPr/>
          </p:nvSpPr>
          <p:spPr>
            <a:xfrm>
              <a:off x="114384" y="608304"/>
              <a:ext cx="4653280" cy="3465569"/>
            </a:xfrm>
            <a:custGeom>
              <a:avLst/>
              <a:gdLst/>
              <a:ahLst/>
              <a:cxnLst/>
              <a:rect l="l" t="t" r="r" b="b"/>
              <a:pathLst>
                <a:path w="4653280" h="4653026">
                  <a:moveTo>
                    <a:pt x="4653280" y="3363976"/>
                  </a:moveTo>
                  <a:cubicBezTo>
                    <a:pt x="4653280" y="4075176"/>
                    <a:pt x="4050030" y="4653026"/>
                    <a:pt x="3305810" y="4653026"/>
                  </a:cubicBezTo>
                  <a:cubicBezTo>
                    <a:pt x="2918460" y="4653026"/>
                    <a:pt x="2567940" y="4496816"/>
                    <a:pt x="2322830" y="4245356"/>
                  </a:cubicBezTo>
                  <a:cubicBezTo>
                    <a:pt x="2212340" y="4132326"/>
                    <a:pt x="2059940" y="4072636"/>
                    <a:pt x="1902460" y="4080256"/>
                  </a:cubicBezTo>
                  <a:cubicBezTo>
                    <a:pt x="1868170" y="4081526"/>
                    <a:pt x="1833880" y="4082796"/>
                    <a:pt x="1799590" y="4082796"/>
                  </a:cubicBezTo>
                  <a:cubicBezTo>
                    <a:pt x="805180" y="4082796"/>
                    <a:pt x="0" y="3311906"/>
                    <a:pt x="0" y="2363216"/>
                  </a:cubicBezTo>
                  <a:cubicBezTo>
                    <a:pt x="0" y="1575816"/>
                    <a:pt x="554990" y="911606"/>
                    <a:pt x="1310640" y="708406"/>
                  </a:cubicBezTo>
                  <a:lnTo>
                    <a:pt x="1310640" y="708406"/>
                  </a:lnTo>
                  <a:lnTo>
                    <a:pt x="1885950" y="535686"/>
                  </a:lnTo>
                  <a:lnTo>
                    <a:pt x="2155190" y="260096"/>
                  </a:lnTo>
                  <a:cubicBezTo>
                    <a:pt x="2334260" y="56896"/>
                    <a:pt x="2606040" y="-44704"/>
                    <a:pt x="2871470" y="18796"/>
                  </a:cubicBezTo>
                  <a:cubicBezTo>
                    <a:pt x="3256280" y="111506"/>
                    <a:pt x="3482340" y="517906"/>
                    <a:pt x="3374390" y="926846"/>
                  </a:cubicBezTo>
                  <a:cubicBezTo>
                    <a:pt x="3355340" y="997966"/>
                    <a:pt x="3328670" y="1064006"/>
                    <a:pt x="3294380" y="1123696"/>
                  </a:cubicBezTo>
                  <a:cubicBezTo>
                    <a:pt x="3241040" y="1217676"/>
                    <a:pt x="3244850" y="1333246"/>
                    <a:pt x="3305810" y="1422146"/>
                  </a:cubicBezTo>
                  <a:cubicBezTo>
                    <a:pt x="3407410" y="1570736"/>
                    <a:pt x="3486150" y="1734566"/>
                    <a:pt x="3536950" y="1911096"/>
                  </a:cubicBezTo>
                  <a:cubicBezTo>
                    <a:pt x="3568700" y="2024126"/>
                    <a:pt x="3655060" y="2115566"/>
                    <a:pt x="3766820" y="2153666"/>
                  </a:cubicBezTo>
                  <a:cubicBezTo>
                    <a:pt x="4282440" y="2331466"/>
                    <a:pt x="4653280" y="2805176"/>
                    <a:pt x="4653280" y="3363976"/>
                  </a:cubicBezTo>
                  <a:close/>
                </a:path>
              </a:pathLst>
            </a:custGeom>
            <a:blipFill>
              <a:blip r:embed="rId2"/>
              <a:stretch>
                <a:fillRect t="-16222" b="-17117"/>
              </a:stretch>
            </a:blipFill>
          </p:spPr>
          <p:txBody>
            <a:bodyPr/>
            <a:lstStyle/>
            <a:p>
              <a:endParaRPr lang="ja-JP" altLang="en-US" dirty="0"/>
            </a:p>
          </p:txBody>
        </p:sp>
      </p:grp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1F038C53-F83E-FE4F-82E3-A4D4524469BB}"/>
              </a:ext>
            </a:extLst>
          </p:cNvPr>
          <p:cNvSpPr/>
          <p:nvPr/>
        </p:nvSpPr>
        <p:spPr>
          <a:xfrm>
            <a:off x="751076" y="5573352"/>
            <a:ext cx="13226834" cy="7212683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3DA425D-4C4F-A8FA-473D-ECE5FE83D17F}"/>
              </a:ext>
            </a:extLst>
          </p:cNvPr>
          <p:cNvSpPr txBox="1"/>
          <p:nvPr/>
        </p:nvSpPr>
        <p:spPr>
          <a:xfrm>
            <a:off x="2601993" y="5033502"/>
            <a:ext cx="9525000" cy="1205963"/>
          </a:xfrm>
          <a:prstGeom prst="rect">
            <a:avLst/>
          </a:prstGeom>
          <a:solidFill>
            <a:srgbClr val="FFFF00">
              <a:alpha val="76000"/>
            </a:srgbClr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grpSp>
        <p:nvGrpSpPr>
          <p:cNvPr id="4" name="Group 4"/>
          <p:cNvGrpSpPr/>
          <p:nvPr/>
        </p:nvGrpSpPr>
        <p:grpSpPr>
          <a:xfrm>
            <a:off x="751076" y="654538"/>
            <a:ext cx="13852419" cy="4104359"/>
            <a:chOff x="-1014565" y="185982"/>
            <a:chExt cx="18469893" cy="5472478"/>
          </a:xfrm>
        </p:grpSpPr>
        <p:sp>
          <p:nvSpPr>
            <p:cNvPr id="5" name="TextBox 5"/>
            <p:cNvSpPr txBox="1"/>
            <p:nvPr/>
          </p:nvSpPr>
          <p:spPr>
            <a:xfrm>
              <a:off x="-1014565" y="1676599"/>
              <a:ext cx="18469893" cy="39818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2233"/>
                </a:lnSpc>
              </a:pPr>
              <a:r>
                <a:rPr lang="en-US" sz="11800" dirty="0" err="1">
                  <a:solidFill>
                    <a:srgbClr val="6B1FAD"/>
                  </a:solidFill>
                  <a:latin typeface="おつとめフォント"/>
                  <a:ea typeface="おつとめフォント"/>
                  <a:cs typeface="おつとめフォント"/>
                  <a:sym typeface="おつとめフォント"/>
                </a:rPr>
                <a:t>木曽路の歩き方と</a:t>
              </a:r>
              <a:endParaRPr lang="en-US" sz="11800" dirty="0">
                <a:solidFill>
                  <a:srgbClr val="6B1FAD"/>
                </a:solidFill>
                <a:latin typeface="おつとめフォント"/>
                <a:ea typeface="おつとめフォント"/>
                <a:cs typeface="おつとめフォント"/>
                <a:sym typeface="おつとめフォント"/>
              </a:endParaRPr>
            </a:p>
            <a:p>
              <a:pPr algn="ctr">
                <a:lnSpc>
                  <a:spcPts val="12233"/>
                </a:lnSpc>
              </a:pPr>
              <a:r>
                <a:rPr lang="ja-JP" altLang="en-US" sz="8800" dirty="0">
                  <a:solidFill>
                    <a:srgbClr val="6B1FAD"/>
                  </a:solidFill>
                  <a:latin typeface="おつとめフォント"/>
                  <a:ea typeface="おつとめフォント"/>
                  <a:cs typeface="おつとめフォント"/>
                  <a:sym typeface="おつとめフォント"/>
                </a:rPr>
                <a:t>ご当地うまいもん食べ比べ</a:t>
              </a:r>
              <a:endParaRPr lang="en-US" sz="8800" dirty="0">
                <a:solidFill>
                  <a:srgbClr val="6B1FAD"/>
                </a:solidFill>
                <a:latin typeface="おつとめフォント"/>
                <a:ea typeface="おつとめフォント"/>
                <a:cs typeface="おつとめフォント"/>
                <a:sym typeface="おつとめフォント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279499" y="185982"/>
              <a:ext cx="16621214" cy="780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0"/>
                </a:lnSpc>
              </a:pPr>
              <a:r>
                <a:rPr lang="en-US" sz="3400" b="1" dirty="0" err="1">
                  <a:solidFill>
                    <a:schemeClr val="accent6">
                      <a:lumMod val="50000"/>
                    </a:schemeClr>
                  </a:solidFill>
                  <a:latin typeface="Rounded M+ Bold"/>
                  <a:ea typeface="Rounded M+ Bold"/>
                  <a:cs typeface="Rounded M+ Bold"/>
                  <a:sym typeface="Rounded M+ Bold"/>
                </a:rPr>
                <a:t>馬籠宿から妻籠宿へ</a:t>
              </a:r>
              <a:r>
                <a:rPr lang="en-US" sz="3400" b="1" dirty="0">
                  <a:solidFill>
                    <a:schemeClr val="accent6">
                      <a:lumMod val="50000"/>
                    </a:schemeClr>
                  </a:solidFill>
                  <a:latin typeface="Rounded M+ Bold"/>
                  <a:ea typeface="Rounded M+ Bold"/>
                  <a:cs typeface="Rounded M+ Bold"/>
                  <a:sym typeface="Rounded M+ Bold"/>
                </a:rPr>
                <a:t>　</a:t>
              </a:r>
              <a:r>
                <a:rPr lang="en-US" sz="3400" b="1" dirty="0" err="1">
                  <a:solidFill>
                    <a:schemeClr val="accent6">
                      <a:lumMod val="50000"/>
                    </a:schemeClr>
                  </a:solidFill>
                  <a:latin typeface="Rounded M+ Bold"/>
                  <a:ea typeface="Rounded M+ Bold"/>
                  <a:cs typeface="Rounded M+ Bold"/>
                  <a:sym typeface="Rounded M+ Bold"/>
                </a:rPr>
                <a:t>木曽路の魅力を知りたい方に</a:t>
              </a:r>
              <a:endParaRPr lang="en-US" sz="3400" b="1" dirty="0">
                <a:solidFill>
                  <a:schemeClr val="accent6">
                    <a:lumMod val="50000"/>
                  </a:schemeClr>
                </a:solidFill>
                <a:latin typeface="Rounded M+ Bold"/>
                <a:ea typeface="Rounded M+ Bold"/>
                <a:cs typeface="Rounded M+ Bold"/>
                <a:sym typeface="Rounded M+ Bold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874107" y="13077922"/>
            <a:ext cx="4176320" cy="4135896"/>
            <a:chOff x="0" y="0"/>
            <a:chExt cx="6350000" cy="644731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447315"/>
            </a:xfrm>
            <a:custGeom>
              <a:avLst/>
              <a:gdLst/>
              <a:ahLst/>
              <a:cxnLst/>
              <a:rect l="l" t="t" r="r" b="b"/>
              <a:pathLst>
                <a:path w="6350000" h="6447315">
                  <a:moveTo>
                    <a:pt x="3175000" y="0"/>
                  </a:moveTo>
                  <a:cubicBezTo>
                    <a:pt x="1421496" y="0"/>
                    <a:pt x="0" y="1443281"/>
                    <a:pt x="0" y="3223657"/>
                  </a:cubicBezTo>
                  <a:cubicBezTo>
                    <a:pt x="0" y="5004034"/>
                    <a:pt x="1421496" y="6447315"/>
                    <a:pt x="3175000" y="6447315"/>
                  </a:cubicBezTo>
                  <a:cubicBezTo>
                    <a:pt x="4928504" y="6447315"/>
                    <a:pt x="6350000" y="5004034"/>
                    <a:pt x="6350000" y="3223657"/>
                  </a:cubicBezTo>
                  <a:cubicBezTo>
                    <a:pt x="6350000" y="1443281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>
                <a:alpha val="58000"/>
              </a:srgbClr>
            </a:solidFill>
          </p:spPr>
          <p:txBody>
            <a:bodyPr/>
            <a:lstStyle/>
            <a:p>
              <a:endParaRPr lang="ja-JP" altLang="en-US" dirty="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43081" y="5159814"/>
            <a:ext cx="13226835" cy="7371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72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2026</a:t>
            </a:r>
            <a:r>
              <a:rPr lang="en-US" sz="48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年</a:t>
            </a:r>
            <a:r>
              <a:rPr lang="en-US" sz="72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9</a:t>
            </a:r>
            <a:r>
              <a:rPr lang="en-US" sz="48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月</a:t>
            </a:r>
            <a:r>
              <a:rPr lang="en-US" sz="72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18</a:t>
            </a:r>
            <a:r>
              <a:rPr lang="en-US" sz="48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日</a:t>
            </a:r>
            <a:r>
              <a:rPr lang="en-US" sz="60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（金）</a:t>
            </a:r>
          </a:p>
          <a:p>
            <a:pPr>
              <a:lnSpc>
                <a:spcPts val="8400"/>
              </a:lnSpc>
            </a:pP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    会場　  </a:t>
            </a:r>
            <a:r>
              <a:rPr 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銀座NAGANO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</a:t>
            </a:r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2F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･</a:t>
            </a:r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5F</a:t>
            </a:r>
          </a:p>
          <a:p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　 講師　  </a:t>
            </a:r>
            <a:r>
              <a:rPr lang="ja-JP" altLang="en-US" sz="36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妻籠を愛する会 　理事長 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藤原義則 氏</a:t>
            </a:r>
            <a:endParaRPr lang="en-US" altLang="ja-JP" sz="44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  <a:p>
            <a:pPr algn="just"/>
            <a:endParaRPr lang="en-US" altLang="ja-JP" sz="20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  <a:p>
            <a:pPr algn="just"/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　 </a:t>
            </a:r>
            <a:r>
              <a:rPr lang="en-US" altLang="ja-JP" sz="4400" b="1" u="sng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第1部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</a:t>
            </a:r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12:30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～</a:t>
            </a:r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13:30</a:t>
            </a:r>
          </a:p>
          <a:p>
            <a:pPr algn="just"/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　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　　   </a:t>
            </a:r>
            <a:r>
              <a:rPr lang="en-US" altLang="ja-JP" sz="4400" b="1" dirty="0" err="1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木曽路の歩き方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・見どころ</a:t>
            </a:r>
            <a:endParaRPr lang="en-US" altLang="ja-JP" sz="44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  <a:p>
            <a:pPr algn="just"/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                   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モデルコースご紹介など</a:t>
            </a:r>
            <a:endParaRPr lang="en-US" altLang="ja-JP" sz="44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  <a:p>
            <a:pPr algn="just"/>
            <a:endParaRPr lang="en-US" altLang="ja-JP" sz="11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  <a:p>
            <a:pPr algn="just"/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       </a:t>
            </a:r>
            <a:r>
              <a:rPr lang="en-US" altLang="ja-JP" sz="4400" b="1" u="sng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第2部</a:t>
            </a:r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 　13:30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～</a:t>
            </a:r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14:30</a:t>
            </a:r>
          </a:p>
          <a:p>
            <a:pPr algn="just"/>
            <a:r>
              <a:rPr lang="en-US" altLang="ja-JP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　　　 </a:t>
            </a:r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  五平餅、おやきなど木曽路名物の試食</a:t>
            </a:r>
            <a:endParaRPr lang="en-US" altLang="ja-JP" sz="44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  <a:p>
            <a:pPr algn="just"/>
            <a:r>
              <a:rPr lang="ja-JP" altLang="en-US" sz="4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　　　　　特産品のご紹介</a:t>
            </a:r>
            <a:endParaRPr lang="en-US" sz="44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108881" y="16616855"/>
            <a:ext cx="4824224" cy="4692292"/>
            <a:chOff x="0" y="0"/>
            <a:chExt cx="6350000" cy="644731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447315"/>
            </a:xfrm>
            <a:custGeom>
              <a:avLst/>
              <a:gdLst/>
              <a:ahLst/>
              <a:cxnLst/>
              <a:rect l="l" t="t" r="r" b="b"/>
              <a:pathLst>
                <a:path w="6350000" h="6447315">
                  <a:moveTo>
                    <a:pt x="3175000" y="0"/>
                  </a:moveTo>
                  <a:cubicBezTo>
                    <a:pt x="1421496" y="0"/>
                    <a:pt x="0" y="1443281"/>
                    <a:pt x="0" y="3223657"/>
                  </a:cubicBezTo>
                  <a:cubicBezTo>
                    <a:pt x="0" y="5004034"/>
                    <a:pt x="1421496" y="6447315"/>
                    <a:pt x="3175000" y="6447315"/>
                  </a:cubicBezTo>
                  <a:cubicBezTo>
                    <a:pt x="4928504" y="6447315"/>
                    <a:pt x="6350000" y="5004034"/>
                    <a:pt x="6350000" y="3223657"/>
                  </a:cubicBezTo>
                  <a:cubicBezTo>
                    <a:pt x="6350000" y="1443281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>
                <a:alpha val="96000"/>
              </a:srgbClr>
            </a:solidFill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93252" y="17158350"/>
            <a:ext cx="3970612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78476" lvl="1" algn="ctr"/>
            <a:r>
              <a:rPr lang="en-US" sz="3200" b="1" dirty="0">
                <a:solidFill>
                  <a:srgbClr val="FF3131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参加費</a:t>
            </a:r>
            <a:r>
              <a:rPr lang="en-US" sz="4400" b="1" dirty="0">
                <a:solidFill>
                  <a:srgbClr val="FF3131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1,000</a:t>
            </a:r>
            <a:r>
              <a:rPr lang="ja-JP" altLang="en-US" sz="3200" b="1" dirty="0">
                <a:solidFill>
                  <a:srgbClr val="FF3131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円</a:t>
            </a:r>
            <a:endParaRPr lang="en-US" sz="4400" b="1" dirty="0">
              <a:solidFill>
                <a:srgbClr val="FF3131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  <a:p>
            <a:pPr marL="278476" lvl="1" algn="ctr"/>
            <a:r>
              <a:rPr lang="en-US" sz="3600" b="1" dirty="0">
                <a:solidFill>
                  <a:srgbClr val="FF3131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先着</a:t>
            </a:r>
            <a:r>
              <a:rPr lang="en-US" sz="4800" b="1" dirty="0">
                <a:solidFill>
                  <a:srgbClr val="FF3131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2</a:t>
            </a:r>
            <a:r>
              <a:rPr lang="en-US" altLang="ja-JP" sz="4800" b="1" dirty="0">
                <a:solidFill>
                  <a:srgbClr val="FF3131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4</a:t>
            </a:r>
            <a:r>
              <a:rPr lang="en-US" sz="3200" b="1" dirty="0">
                <a:solidFill>
                  <a:srgbClr val="FF3131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名</a:t>
            </a:r>
            <a:r>
              <a:rPr lang="ja-JP" altLang="en-US" sz="3200" b="1" dirty="0">
                <a:solidFill>
                  <a:srgbClr val="FF3131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様</a:t>
            </a:r>
            <a:endParaRPr lang="en-US" sz="3200" b="1" dirty="0">
              <a:solidFill>
                <a:srgbClr val="FF3131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08881" y="18504092"/>
            <a:ext cx="4824224" cy="50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71"/>
              </a:lnSpc>
            </a:pPr>
            <a:r>
              <a:rPr lang="en-US" sz="2979" b="1" dirty="0" err="1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詳細とお申込み</a:t>
            </a:r>
            <a:r>
              <a:rPr lang="ja-JP" altLang="en-US" sz="2979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はこちら</a:t>
            </a:r>
            <a:endParaRPr lang="en-US" sz="2979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521799" y="19508127"/>
            <a:ext cx="8333851" cy="1580048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71"/>
              </a:lnSpc>
            </a:pPr>
            <a:r>
              <a:rPr lang="ja-JP" altLang="en-US" sz="2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（</a:t>
            </a:r>
            <a:r>
              <a:rPr lang="en-US" sz="2400" b="1" dirty="0" err="1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お問合せ</a:t>
            </a:r>
            <a:r>
              <a:rPr lang="ja-JP" altLang="en-US" sz="2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）</a:t>
            </a:r>
            <a:r>
              <a:rPr lang="ja-JP" altLang="en-US" sz="2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Wingdings" panose="05000000000000000000" pitchFamily="2" charset="2"/>
              </a:rPr>
              <a:t> </a:t>
            </a:r>
            <a:endParaRPr lang="en-US" altLang="ja-JP" sz="24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Wingdings" panose="05000000000000000000" pitchFamily="2" charset="2"/>
            </a:endParaRPr>
          </a:p>
          <a:p>
            <a:pPr>
              <a:lnSpc>
                <a:spcPts val="4171"/>
              </a:lnSpc>
            </a:pPr>
            <a:r>
              <a:rPr lang="ja-JP" altLang="en-US" sz="28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Wingdings" panose="05000000000000000000" pitchFamily="2" charset="2"/>
              </a:rPr>
              <a:t>　主催：銀座</a:t>
            </a:r>
            <a:r>
              <a:rPr lang="en-US" altLang="ja-JP" sz="28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Wingdings" panose="05000000000000000000" pitchFamily="2" charset="2"/>
              </a:rPr>
              <a:t>NAGANO</a:t>
            </a:r>
            <a:r>
              <a:rPr lang="ja-JP" altLang="en-US" sz="28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Wingdings" panose="05000000000000000000" pitchFamily="2" charset="2"/>
              </a:rPr>
              <a:t>　☎</a:t>
            </a:r>
            <a:r>
              <a:rPr lang="en-US" sz="28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 03-6274-6017</a:t>
            </a:r>
          </a:p>
          <a:p>
            <a:pPr>
              <a:lnSpc>
                <a:spcPts val="4171"/>
              </a:lnSpc>
            </a:pPr>
            <a:r>
              <a:rPr lang="ja-JP" altLang="en-US" sz="28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共催：</a:t>
            </a:r>
            <a:r>
              <a:rPr lang="ja-JP" altLang="en-US" sz="2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銀座</a:t>
            </a:r>
            <a:r>
              <a:rPr lang="en-US" altLang="ja-JP" sz="2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NAGANO </a:t>
            </a:r>
            <a:r>
              <a:rPr lang="ja-JP" altLang="en-US" sz="2400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観光インフォメーションコーナー</a:t>
            </a:r>
            <a:endParaRPr lang="en-US" sz="24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41300" y="11788608"/>
            <a:ext cx="13243481" cy="692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732"/>
              </a:lnSpc>
            </a:pPr>
            <a:r>
              <a:rPr lang="en-US" sz="4094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 </a:t>
            </a:r>
            <a:r>
              <a:rPr lang="ja-JP" altLang="en-US" sz="4094" b="1" dirty="0">
                <a:solidFill>
                  <a:srgbClr val="6B1FAD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　</a:t>
            </a:r>
            <a:endParaRPr lang="en-US" sz="4400" b="1" dirty="0">
              <a:solidFill>
                <a:srgbClr val="6B1FAD"/>
              </a:solidFill>
              <a:latin typeface="Rounded M+ Bold"/>
              <a:ea typeface="Rounded M+ Bold"/>
              <a:cs typeface="Rounded M+ Bold"/>
              <a:sym typeface="Rounded M+ Bold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22A4770-2CF0-A46A-0124-7BD8B301E613}"/>
              </a:ext>
            </a:extLst>
          </p:cNvPr>
          <p:cNvSpPr txBox="1"/>
          <p:nvPr/>
        </p:nvSpPr>
        <p:spPr>
          <a:xfrm>
            <a:off x="10874107" y="17471138"/>
            <a:ext cx="2325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写真はイメージです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2D9D340-E091-715B-163B-7BCC1CFDAD19}"/>
              </a:ext>
            </a:extLst>
          </p:cNvPr>
          <p:cNvSpPr txBox="1"/>
          <p:nvPr/>
        </p:nvSpPr>
        <p:spPr>
          <a:xfrm>
            <a:off x="11442700" y="13621405"/>
            <a:ext cx="3064398" cy="2850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E2BD0A5A-1DCA-F926-1A1D-862E988A6E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107" y="12973050"/>
            <a:ext cx="4123021" cy="42407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吹き出し: 円形 23">
            <a:extLst>
              <a:ext uri="{FF2B5EF4-FFF2-40B4-BE49-F238E27FC236}">
                <a16:creationId xmlns:a16="http://schemas.microsoft.com/office/drawing/2014/main" id="{5A70A6E2-E477-2829-B7E1-4F847ABB8956}"/>
              </a:ext>
            </a:extLst>
          </p:cNvPr>
          <p:cNvSpPr/>
          <p:nvPr/>
        </p:nvSpPr>
        <p:spPr>
          <a:xfrm>
            <a:off x="11061700" y="8333199"/>
            <a:ext cx="2916210" cy="2237008"/>
          </a:xfrm>
          <a:prstGeom prst="wedgeEllipseCallout">
            <a:avLst>
              <a:gd name="adj1" fmla="val -46437"/>
              <a:gd name="adj2" fmla="val 62566"/>
            </a:avLst>
          </a:prstGeom>
          <a:solidFill>
            <a:schemeClr val="bg1"/>
          </a:solidFill>
          <a:ln w="412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rgbClr val="FF0000"/>
                </a:solidFill>
                <a:latin typeface="Rounded M+ Bold" panose="020B0600070205080204" charset="-128"/>
                <a:ea typeface="Rounded M+ Bold" panose="020B0600070205080204" charset="-128"/>
                <a:cs typeface="Rounded M+ Bold" panose="020B0600070205080204" charset="-128"/>
              </a:rPr>
              <a:t>ちょこっとプレゼント付</a:t>
            </a:r>
            <a:r>
              <a:rPr kumimoji="1" lang="en-US" altLang="ja-JP" sz="2800" b="1" dirty="0">
                <a:solidFill>
                  <a:srgbClr val="FF0000"/>
                </a:solidFill>
                <a:latin typeface="Rounded M+ Bold" panose="020B0600070205080204" charset="-128"/>
                <a:ea typeface="Rounded M+ Bold" panose="020B0600070205080204" charset="-128"/>
                <a:cs typeface="Rounded M+ Bold" panose="020B0600070205080204" charset="-128"/>
              </a:rPr>
              <a:t>!</a:t>
            </a:r>
            <a:endParaRPr kumimoji="1" lang="ja-JP" altLang="en-US" sz="2800" b="1" dirty="0">
              <a:solidFill>
                <a:srgbClr val="FF0000"/>
              </a:solidFill>
              <a:latin typeface="Rounded M+ Bold" panose="020B0600070205080204" charset="-128"/>
              <a:ea typeface="Rounded M+ Bold" panose="020B0600070205080204" charset="-128"/>
              <a:cs typeface="Rounded M+ Bold" panose="020B0600070205080204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73A546A6-BA49-AF33-8BAA-2B30C93ACD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839" y="19013206"/>
            <a:ext cx="2004308" cy="20043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108</Words>
  <Application>Microsoft Office PowerPoint</Application>
  <PresentationFormat>ユーザー設定</PresentationFormat>
  <Paragraphs>23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おつとめフォント</vt:lpstr>
      <vt:lpstr>Arial</vt:lpstr>
      <vt:lpstr>Calibri</vt:lpstr>
      <vt:lpstr>Rounded M+ Bold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木曽路セミナー</dc:title>
  <dc:creator>nto021</dc:creator>
  <cp:lastModifiedBy>nto021</cp:lastModifiedBy>
  <cp:revision>17</cp:revision>
  <cp:lastPrinted>2026-07-01T08:29:51Z</cp:lastPrinted>
  <dcterms:created xsi:type="dcterms:W3CDTF">2006-08-16T00:00:00Z</dcterms:created>
  <dcterms:modified xsi:type="dcterms:W3CDTF">2026-07-22T02:41:07Z</dcterms:modified>
  <dc:identifier>DAHNXoh9BmQ</dc:identifier>
</cp:coreProperties>
</file>